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3"/>
  </p:handoutMasterIdLst>
  <p:sldIdLst>
    <p:sldId id="256" r:id="rId2"/>
    <p:sldId id="261" r:id="rId3"/>
    <p:sldId id="343" r:id="rId4"/>
    <p:sldId id="339" r:id="rId5"/>
    <p:sldId id="340" r:id="rId6"/>
    <p:sldId id="341" r:id="rId7"/>
    <p:sldId id="342" r:id="rId8"/>
    <p:sldId id="257" r:id="rId9"/>
    <p:sldId id="258" r:id="rId10"/>
    <p:sldId id="264" r:id="rId11"/>
    <p:sldId id="259" r:id="rId12"/>
    <p:sldId id="262" r:id="rId13"/>
    <p:sldId id="260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310" r:id="rId22"/>
    <p:sldId id="271" r:id="rId23"/>
    <p:sldId id="311" r:id="rId24"/>
    <p:sldId id="272" r:id="rId25"/>
    <p:sldId id="273" r:id="rId26"/>
    <p:sldId id="278" r:id="rId27"/>
    <p:sldId id="274" r:id="rId28"/>
    <p:sldId id="275" r:id="rId29"/>
    <p:sldId id="276" r:id="rId30"/>
    <p:sldId id="277" r:id="rId31"/>
    <p:sldId id="279" r:id="rId32"/>
    <p:sldId id="281" r:id="rId33"/>
    <p:sldId id="282" r:id="rId34"/>
    <p:sldId id="280" r:id="rId35"/>
    <p:sldId id="283" r:id="rId36"/>
    <p:sldId id="291" r:id="rId37"/>
    <p:sldId id="292" r:id="rId38"/>
    <p:sldId id="293" r:id="rId39"/>
    <p:sldId id="294" r:id="rId40"/>
    <p:sldId id="295" r:id="rId41"/>
    <p:sldId id="296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297" r:id="rId50"/>
    <p:sldId id="298" r:id="rId51"/>
    <p:sldId id="299" r:id="rId52"/>
    <p:sldId id="300" r:id="rId53"/>
    <p:sldId id="304" r:id="rId54"/>
    <p:sldId id="305" r:id="rId55"/>
    <p:sldId id="303" r:id="rId56"/>
    <p:sldId id="302" r:id="rId57"/>
    <p:sldId id="301" r:id="rId58"/>
    <p:sldId id="306" r:id="rId59"/>
    <p:sldId id="307" r:id="rId60"/>
    <p:sldId id="308" r:id="rId61"/>
    <p:sldId id="309" r:id="rId62"/>
    <p:sldId id="312" r:id="rId63"/>
    <p:sldId id="313" r:id="rId64"/>
    <p:sldId id="314" r:id="rId65"/>
    <p:sldId id="316" r:id="rId66"/>
    <p:sldId id="315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37" r:id="rId76"/>
    <p:sldId id="338" r:id="rId77"/>
    <p:sldId id="325" r:id="rId78"/>
    <p:sldId id="326" r:id="rId79"/>
    <p:sldId id="327" r:id="rId80"/>
    <p:sldId id="328" r:id="rId81"/>
    <p:sldId id="336" r:id="rId8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6" autoAdjust="0"/>
  </p:normalViewPr>
  <p:slideViewPr>
    <p:cSldViewPr>
      <p:cViewPr>
        <p:scale>
          <a:sx n="87" d="100"/>
          <a:sy n="87" d="100"/>
        </p:scale>
        <p:origin x="-1253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8A75DB-0B93-42EF-B0F9-42611BF350D4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099FAC-480C-44B0-812F-5FF83B311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0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85D7054-A3AB-4848-8796-BD5F85DE03E8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D7CCA75-8FE8-41E6-B5DE-F009094E8B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7054-A3AB-4848-8796-BD5F85DE03E8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CA75-8FE8-41E6-B5DE-F009094E8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7054-A3AB-4848-8796-BD5F85DE03E8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CA75-8FE8-41E6-B5DE-F009094E8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85D7054-A3AB-4848-8796-BD5F85DE03E8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CA75-8FE8-41E6-B5DE-F009094E8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85D7054-A3AB-4848-8796-BD5F85DE03E8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D7CCA75-8FE8-41E6-B5DE-F009094E8BD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5D7054-A3AB-4848-8796-BD5F85DE03E8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D7CCA75-8FE8-41E6-B5DE-F009094E8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85D7054-A3AB-4848-8796-BD5F85DE03E8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D7CCA75-8FE8-41E6-B5DE-F009094E8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7054-A3AB-4848-8796-BD5F85DE03E8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CA75-8FE8-41E6-B5DE-F009094E8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5D7054-A3AB-4848-8796-BD5F85DE03E8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D7CCA75-8FE8-41E6-B5DE-F009094E8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85D7054-A3AB-4848-8796-BD5F85DE03E8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D7CCA75-8FE8-41E6-B5DE-F009094E8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85D7054-A3AB-4848-8796-BD5F85DE03E8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D7CCA75-8FE8-41E6-B5DE-F009094E8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85D7054-A3AB-4848-8796-BD5F85DE03E8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D7CCA75-8FE8-41E6-B5DE-F009094E8B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248400"/>
            <a:ext cx="666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1.xls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2.xlsx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3.xlsx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4.xlsx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5.xlsx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6.xlsx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7.xlsx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8.xls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9.xlsx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0.xlsx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1.xlsx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2.xlsx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3.xlsx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4.xlsx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5.xlsx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6.xlsx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17.xlsx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18.xls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19.xlsx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20.xlsx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21.xlsx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22.xlsx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23.xlsx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24.xlsx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Excel_Worksheet25.xlsx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Excel_Worksheet26.xlsx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Excel_Worksheet27.xlsx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Excel_Worksheet28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Excel_Worksheet29.xlsx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Excel_Worksheet30.xlsx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Excel_Worksheet31.xlsx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Excel_Worksheet32.xlsx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Excel_Worksheet33.xlsx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Excel_Worksheet34.xlsx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9.emf"/><Relationship Id="rId4" Type="http://schemas.openxmlformats.org/officeDocument/2006/relationships/package" Target="../embeddings/Microsoft_Excel_Worksheet35.xlsx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9.emf"/><Relationship Id="rId4" Type="http://schemas.openxmlformats.org/officeDocument/2006/relationships/package" Target="../embeddings/Microsoft_Excel_Worksheet36.xlsx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Excel_Worksheet37.xlsx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Excel_Worksheet38.xls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2.emf"/><Relationship Id="rId4" Type="http://schemas.openxmlformats.org/officeDocument/2006/relationships/package" Target="../embeddings/Microsoft_Excel_Worksheet39.xlsx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/>
          <a:lstStyle/>
          <a:p>
            <a:r>
              <a:rPr lang="en-US" dirty="0" smtClean="0"/>
              <a:t>Mississippi State</a:t>
            </a:r>
            <a:br>
              <a:rPr lang="en-US" dirty="0" smtClean="0"/>
            </a:br>
            <a:r>
              <a:rPr lang="en-US" dirty="0" smtClean="0"/>
              <a:t>Fire Marshal’s Office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Smoke Alarm Installation Training</a:t>
            </a:r>
          </a:p>
          <a:p>
            <a:r>
              <a:rPr lang="en-US" dirty="0" smtClean="0"/>
              <a:t>T</a:t>
            </a:r>
            <a:r>
              <a:rPr lang="en-US" sz="2400" dirty="0" smtClean="0"/>
              <a:t>ammy L. Peavy</a:t>
            </a:r>
          </a:p>
          <a:p>
            <a:r>
              <a:rPr lang="en-US" sz="2400" dirty="0" smtClean="0"/>
              <a:t>Fire Safety Education Officer</a:t>
            </a:r>
            <a:endParaRPr lang="en-US" sz="2400" dirty="0"/>
          </a:p>
        </p:txBody>
      </p:sp>
      <p:pic>
        <p:nvPicPr>
          <p:cNvPr id="4" name="Picture 3" descr="small f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1827"/>
            <a:ext cx="6096000" cy="992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smoke alarms that are 10 or more years old</a:t>
            </a:r>
          </a:p>
          <a:p>
            <a:r>
              <a:rPr lang="en-US" dirty="0" smtClean="0"/>
              <a:t>Remove non-working smoke alarms</a:t>
            </a:r>
          </a:p>
          <a:p>
            <a:r>
              <a:rPr lang="en-US" dirty="0" smtClean="0"/>
              <a:t>Residents have qualified electrician remove or replace existing hardwired smoke alarms-</a:t>
            </a:r>
            <a:r>
              <a:rPr lang="en-US" b="1" dirty="0" smtClean="0">
                <a:solidFill>
                  <a:srgbClr val="FFC000"/>
                </a:solidFill>
              </a:rPr>
              <a:t>DO NOT </a:t>
            </a:r>
            <a:r>
              <a:rPr lang="en-US" dirty="0" smtClean="0"/>
              <a:t>remove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Smoke Alarms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ONLY</a:t>
            </a:r>
            <a:r>
              <a:rPr lang="en-US" dirty="0" smtClean="0"/>
              <a:t> use alarms provided by the State Fire Marshal’s Office.  Do </a:t>
            </a:r>
            <a:r>
              <a:rPr lang="en-US" b="1" dirty="0" smtClean="0">
                <a:solidFill>
                  <a:srgbClr val="FFC000"/>
                </a:solidFill>
              </a:rPr>
              <a:t>NOT </a:t>
            </a:r>
            <a:r>
              <a:rPr lang="en-US" dirty="0" smtClean="0"/>
              <a:t>supplement the program with other alarms.</a:t>
            </a:r>
          </a:p>
          <a:p>
            <a:r>
              <a:rPr lang="en-US" dirty="0" smtClean="0"/>
              <a:t>10-year lithium power pack</a:t>
            </a:r>
          </a:p>
          <a:p>
            <a:pPr lvl="1"/>
            <a:r>
              <a:rPr lang="en-US" dirty="0" smtClean="0"/>
              <a:t>No need to replace batteries</a:t>
            </a:r>
          </a:p>
          <a:p>
            <a:r>
              <a:rPr lang="en-US" dirty="0" smtClean="0"/>
              <a:t>Sealed alarm</a:t>
            </a:r>
          </a:p>
          <a:p>
            <a:pPr lvl="1"/>
            <a:r>
              <a:rPr lang="en-US" dirty="0" smtClean="0"/>
              <a:t>Power pack cannot be unplugged or removed</a:t>
            </a:r>
          </a:p>
          <a:p>
            <a:pPr lvl="1"/>
            <a:r>
              <a:rPr lang="en-US" dirty="0" smtClean="0"/>
              <a:t>Power pack will not fit other devices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Smoke Alarms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Alarm activates when power cell inserted</a:t>
            </a:r>
          </a:p>
          <a:p>
            <a:r>
              <a:rPr lang="en-US" dirty="0" smtClean="0"/>
              <a:t>Test/silence button</a:t>
            </a:r>
          </a:p>
          <a:p>
            <a:pPr lvl="1"/>
            <a:r>
              <a:rPr lang="en-US" dirty="0" smtClean="0"/>
              <a:t>Used to test alarm</a:t>
            </a:r>
          </a:p>
          <a:p>
            <a:pPr lvl="1"/>
            <a:r>
              <a:rPr lang="en-US" dirty="0" smtClean="0"/>
              <a:t>Allows resident to silence nuisance alarms</a:t>
            </a:r>
          </a:p>
          <a:p>
            <a:pPr lvl="1"/>
            <a:r>
              <a:rPr lang="en-US" dirty="0" smtClean="0"/>
              <a:t>Silences alarm for 10 minutes unless smoke conditions persist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Show residents how to test the smoke alarms</a:t>
            </a:r>
          </a:p>
          <a:p>
            <a:r>
              <a:rPr lang="en-US" dirty="0" smtClean="0"/>
              <a:t>Instruct residents to test smoke alarms monthly</a:t>
            </a:r>
          </a:p>
          <a:p>
            <a:r>
              <a:rPr lang="en-US" dirty="0" smtClean="0"/>
              <a:t>Instruct residents to clean smoke alarms monthly with vacuum cleaner soft brush attachment or duster</a:t>
            </a:r>
          </a:p>
          <a:p>
            <a:r>
              <a:rPr lang="en-US" dirty="0" smtClean="0"/>
              <a:t>Show residents how to use the test/silence button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Leave the instructions </a:t>
            </a:r>
            <a:r>
              <a:rPr lang="en-US" dirty="0" smtClean="0"/>
              <a:t>from the package with the residents</a:t>
            </a:r>
          </a:p>
          <a:p>
            <a:r>
              <a:rPr lang="en-US" dirty="0" smtClean="0"/>
              <a:t>After 10 years or when the alarm starts to chirp, residents should replace the alarm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Smoke Alarm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Outside each sleeping area</a:t>
            </a:r>
          </a:p>
          <a:p>
            <a:r>
              <a:rPr lang="en-US" dirty="0" smtClean="0"/>
              <a:t>Inside each sleeping room</a:t>
            </a:r>
          </a:p>
          <a:p>
            <a:r>
              <a:rPr lang="en-US" dirty="0" smtClean="0"/>
              <a:t>On each level of the home, including basement</a:t>
            </a:r>
          </a:p>
          <a:p>
            <a:r>
              <a:rPr lang="en-US" dirty="0" smtClean="0"/>
              <a:t>Areas separated by a door from the required locations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Smoke Alarm Installation</a:t>
            </a:r>
            <a:endParaRPr lang="en-US" dirty="0"/>
          </a:p>
        </p:txBody>
      </p:sp>
      <p:pic>
        <p:nvPicPr>
          <p:cNvPr id="4" name="Content Placeholder 9" descr="Split level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96" y="1676400"/>
            <a:ext cx="6983604" cy="4572000"/>
          </a:xfrm>
          <a:prstGeom prst="rect">
            <a:avLst/>
          </a:prstGeom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371600" y="57912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962400" y="29718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733800" y="42672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5943600" y="22860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24400" y="36576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4876800" y="22860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6858000" y="22860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dirty="0" smtClean="0"/>
              <a:t>Conventional Smoke Alarm Installation</a:t>
            </a:r>
            <a:endParaRPr lang="en-US" dirty="0"/>
          </a:p>
        </p:txBody>
      </p:sp>
      <p:pic>
        <p:nvPicPr>
          <p:cNvPr id="12" name="Content Placeholder 7" descr="2 story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440564"/>
            <a:ext cx="5943600" cy="5320009"/>
          </a:xfrm>
        </p:spPr>
      </p:pic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495800" y="29718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4724400" y="41910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4343400" y="54102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3581400" y="29718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5410200" y="29718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Smoke Alarm Installation</a:t>
            </a:r>
            <a:endParaRPr lang="en-US" dirty="0"/>
          </a:p>
        </p:txBody>
      </p:sp>
      <p:pic>
        <p:nvPicPr>
          <p:cNvPr id="10" name="Content Placeholder 7" descr="Mobile hom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7677875" cy="4038599"/>
          </a:xfrm>
          <a:prstGeom prst="rect">
            <a:avLst/>
          </a:prstGeom>
        </p:spPr>
      </p:pic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6553200" y="3505200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715000" y="4724400"/>
            <a:ext cx="533400" cy="533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5791200" y="1905000"/>
            <a:ext cx="4572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7543800" y="1905000"/>
            <a:ext cx="4572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Smoke Alarm Installation</a:t>
            </a:r>
            <a:endParaRPr lang="en-US" dirty="0"/>
          </a:p>
        </p:txBody>
      </p:sp>
      <p:pic>
        <p:nvPicPr>
          <p:cNvPr id="8" name="Picture 7" descr="Split pla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862137"/>
            <a:ext cx="8020050" cy="3133725"/>
          </a:xfrm>
          <a:prstGeom prst="rect">
            <a:avLst/>
          </a:prstGeom>
        </p:spPr>
      </p:pic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858000" y="2667000"/>
            <a:ext cx="381000" cy="381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905000" y="3352800"/>
            <a:ext cx="381000" cy="381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1676400" y="3886200"/>
            <a:ext cx="381000" cy="381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6553200" y="3200400"/>
            <a:ext cx="381000" cy="381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6629400" y="2133600"/>
            <a:ext cx="381000" cy="381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Smoke Alarm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ceiling</a:t>
            </a:r>
          </a:p>
          <a:p>
            <a:pPr lvl="1"/>
            <a:r>
              <a:rPr lang="en-US" dirty="0" smtClean="0"/>
              <a:t>At least 4” from wall</a:t>
            </a:r>
          </a:p>
          <a:p>
            <a:pPr lvl="1"/>
            <a:endParaRPr lang="en-US" dirty="0" smtClean="0"/>
          </a:p>
          <a:p>
            <a:pPr lvl="5"/>
            <a:endParaRPr lang="en-US" dirty="0" smtClean="0"/>
          </a:p>
          <a:p>
            <a:pPr lvl="6"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-OR-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 wall</a:t>
            </a:r>
          </a:p>
          <a:p>
            <a:pPr lvl="1"/>
            <a:r>
              <a:rPr lang="en-US" dirty="0" smtClean="0"/>
              <a:t>At least 4” from ceiling</a:t>
            </a:r>
          </a:p>
          <a:p>
            <a:pPr lvl="1"/>
            <a:r>
              <a:rPr lang="en-US" dirty="0" smtClean="0"/>
              <a:t>Not more than 12” from ceiling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NO</a:t>
            </a:r>
            <a:r>
              <a:rPr lang="en-US" dirty="0" smtClean="0"/>
              <a:t> give </a:t>
            </a:r>
            <a:r>
              <a:rPr lang="en-US" dirty="0" err="1" smtClean="0"/>
              <a:t>aways</a:t>
            </a:r>
            <a:r>
              <a:rPr lang="en-US" dirty="0" smtClean="0"/>
              <a:t>-alarms </a:t>
            </a:r>
            <a:r>
              <a:rPr lang="en-US" b="1" dirty="0" smtClean="0">
                <a:solidFill>
                  <a:srgbClr val="FFC000"/>
                </a:solidFill>
              </a:rPr>
              <a:t>MUST</a:t>
            </a:r>
            <a:r>
              <a:rPr lang="en-US" dirty="0" smtClean="0"/>
              <a:t> be installed</a:t>
            </a:r>
          </a:p>
          <a:p>
            <a:r>
              <a:rPr lang="en-US" dirty="0" smtClean="0"/>
              <a:t>Newspaper</a:t>
            </a:r>
          </a:p>
          <a:p>
            <a:r>
              <a:rPr lang="en-US" dirty="0" smtClean="0"/>
              <a:t>Radio</a:t>
            </a:r>
          </a:p>
          <a:p>
            <a:r>
              <a:rPr lang="en-US" dirty="0" smtClean="0"/>
              <a:t>TV</a:t>
            </a:r>
          </a:p>
          <a:p>
            <a:r>
              <a:rPr lang="en-US" dirty="0" smtClean="0"/>
              <a:t>Flyers</a:t>
            </a:r>
          </a:p>
          <a:p>
            <a:r>
              <a:rPr lang="en-US" dirty="0" smtClean="0"/>
              <a:t>Sign in sheets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Door-to-door</a:t>
            </a:r>
          </a:p>
          <a:p>
            <a:r>
              <a:rPr lang="en-US" dirty="0" smtClean="0"/>
              <a:t>Word of mouth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Smoke Alarm Installation</a:t>
            </a:r>
            <a:endParaRPr lang="en-US" dirty="0"/>
          </a:p>
        </p:txBody>
      </p:sp>
      <p:pic>
        <p:nvPicPr>
          <p:cNvPr id="10" name="Picture 4" descr="72-02_fA-11-8-3(d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5" y="1897062"/>
            <a:ext cx="5048250" cy="4543425"/>
          </a:xfrm>
          <a:noFill/>
        </p:spPr>
      </p:pic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2362200" y="2590800"/>
            <a:ext cx="609600" cy="6096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4876800" y="4114800"/>
            <a:ext cx="609600" cy="6096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76800" y="4191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Smoke Alarm Installation</a:t>
            </a:r>
            <a:endParaRPr lang="en-US" dirty="0"/>
          </a:p>
        </p:txBody>
      </p:sp>
      <p:pic>
        <p:nvPicPr>
          <p:cNvPr id="8" name="Picture 4" descr="72-02_fA-11-8-3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810965"/>
            <a:ext cx="6925531" cy="4818435"/>
          </a:xfrm>
          <a:noFill/>
        </p:spPr>
      </p:pic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648200" y="2590800"/>
            <a:ext cx="5334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Smoke Alarm Installation</a:t>
            </a:r>
            <a:endParaRPr lang="en-US" dirty="0"/>
          </a:p>
        </p:txBody>
      </p:sp>
      <p:pic>
        <p:nvPicPr>
          <p:cNvPr id="12" name="Picture 4" descr="72-02_fA-11-8-3-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981200"/>
            <a:ext cx="8341539" cy="3945323"/>
          </a:xfrm>
          <a:noFill/>
        </p:spPr>
      </p:pic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876800" y="3124200"/>
            <a:ext cx="381000" cy="381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AVOID</a:t>
            </a:r>
            <a:r>
              <a:rPr lang="en-US" sz="3600" dirty="0" smtClean="0"/>
              <a:t> putting smoke alarms in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Kitchens</a:t>
            </a:r>
          </a:p>
          <a:p>
            <a:r>
              <a:rPr lang="en-US" dirty="0" smtClean="0"/>
              <a:t>Garages</a:t>
            </a:r>
          </a:p>
          <a:p>
            <a:r>
              <a:rPr lang="en-US" dirty="0" smtClean="0"/>
              <a:t>Bathrooms</a:t>
            </a:r>
          </a:p>
          <a:p>
            <a:r>
              <a:rPr lang="en-US" dirty="0" smtClean="0"/>
              <a:t>Areas where temperature or humidity are outside manufacturer’s limits-not below 40</a:t>
            </a:r>
            <a:r>
              <a:rPr lang="en-US" dirty="0" smtClean="0">
                <a:sym typeface="Symbol"/>
              </a:rPr>
              <a:t>F or above 100F (includes most </a:t>
            </a:r>
            <a:r>
              <a:rPr lang="en-US" b="1" dirty="0" smtClean="0">
                <a:solidFill>
                  <a:srgbClr val="FFC000"/>
                </a:solidFill>
                <a:sym typeface="Symbol"/>
              </a:rPr>
              <a:t>attics</a:t>
            </a:r>
            <a:r>
              <a:rPr lang="en-US" dirty="0" smtClean="0">
                <a:sym typeface="Symbol"/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AVOID</a:t>
            </a:r>
            <a:r>
              <a:rPr lang="en-US" dirty="0" smtClean="0"/>
              <a:t> putting smoke alarms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mounting surface could become too hot or too cold</a:t>
            </a:r>
          </a:p>
          <a:p>
            <a:r>
              <a:rPr lang="en-US" dirty="0" smtClean="0"/>
              <a:t>Within 3’ of a bathroom or kitchen door</a:t>
            </a:r>
          </a:p>
          <a:p>
            <a:pPr lvl="1"/>
            <a:r>
              <a:rPr lang="en-US" dirty="0" smtClean="0"/>
              <a:t>It is best to install smoke alarms at least 10’-12’ from cooking appliances, where possible</a:t>
            </a:r>
          </a:p>
          <a:p>
            <a:r>
              <a:rPr lang="en-US" dirty="0" smtClean="0"/>
              <a:t>Within 3’ of a supply air register</a:t>
            </a:r>
          </a:p>
          <a:p>
            <a:r>
              <a:rPr lang="en-US" dirty="0" smtClean="0"/>
              <a:t>Within 3’ of air flow path</a:t>
            </a:r>
          </a:p>
          <a:p>
            <a:r>
              <a:rPr lang="en-US" dirty="0" smtClean="0"/>
              <a:t>Within 3’ of ceiling fan blade tips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Homes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Many mobile homes built before 1978 have little or no insulation.  In these homes or if you are unsure of the age, install smoke alarms on the interior walls only.</a:t>
            </a:r>
            <a:endParaRPr lang="en-US" dirty="0"/>
          </a:p>
        </p:txBody>
      </p:sp>
      <p:pic>
        <p:nvPicPr>
          <p:cNvPr id="5" name="Content Placeholder 4" descr="DSCN0020(1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709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gets a </a:t>
            </a:r>
            <a:r>
              <a:rPr lang="en-US" dirty="0" err="1" smtClean="0"/>
              <a:t>SafeAwake</a:t>
            </a:r>
            <a:r>
              <a:rPr lang="en-US" dirty="0" smtClean="0"/>
              <a:t> alert device?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are deaf</a:t>
            </a:r>
          </a:p>
          <a:p>
            <a:r>
              <a:rPr lang="en-US" dirty="0" smtClean="0"/>
              <a:t>People who are hard of hearing</a:t>
            </a:r>
          </a:p>
          <a:p>
            <a:r>
              <a:rPr lang="en-US" dirty="0" smtClean="0"/>
              <a:t>Older adults</a:t>
            </a:r>
          </a:p>
          <a:p>
            <a:r>
              <a:rPr lang="en-US" dirty="0" smtClean="0"/>
              <a:t>May be installed in rental property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SafeAwake</a:t>
            </a:r>
            <a:r>
              <a:rPr lang="en-US" dirty="0" smtClean="0"/>
              <a:t> alert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Activated by conventional smoke alarm T-3 alarm pattern</a:t>
            </a:r>
          </a:p>
          <a:p>
            <a:r>
              <a:rPr lang="en-US" dirty="0" smtClean="0"/>
              <a:t>Emits a high-decibel, low frequency audible signal</a:t>
            </a:r>
          </a:p>
          <a:p>
            <a:r>
              <a:rPr lang="en-US" dirty="0" smtClean="0"/>
              <a:t>White flashing light</a:t>
            </a:r>
          </a:p>
          <a:p>
            <a:r>
              <a:rPr lang="en-US" dirty="0" smtClean="0"/>
              <a:t>Bed shaker</a:t>
            </a:r>
          </a:p>
          <a:p>
            <a:r>
              <a:rPr lang="en-US" dirty="0" smtClean="0"/>
              <a:t>Battery back-up</a:t>
            </a:r>
          </a:p>
          <a:p>
            <a:pPr lvl="1"/>
            <a:r>
              <a:rPr lang="en-US" dirty="0" smtClean="0"/>
              <a:t>Use only CR-123</a:t>
            </a:r>
          </a:p>
          <a:p>
            <a:pPr lvl="1">
              <a:buNone/>
            </a:pPr>
            <a:r>
              <a:rPr lang="en-US" dirty="0" smtClean="0"/>
              <a:t>lithium batteries</a:t>
            </a:r>
          </a:p>
          <a:p>
            <a:r>
              <a:rPr lang="en-US" dirty="0" smtClean="0"/>
              <a:t>Portable-take it with</a:t>
            </a:r>
          </a:p>
          <a:p>
            <a:pPr lvl="1">
              <a:buNone/>
            </a:pPr>
            <a:r>
              <a:rPr lang="en-US" sz="3000" dirty="0" smtClean="0"/>
              <a:t>you when you travel</a:t>
            </a:r>
          </a:p>
        </p:txBody>
      </p:sp>
      <p:pic>
        <p:nvPicPr>
          <p:cNvPr id="4" name="Picture 2" descr="SafeAwake Produ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402932"/>
            <a:ext cx="4264550" cy="3226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SafeAwake</a:t>
            </a:r>
            <a:r>
              <a:rPr lang="en-US" dirty="0" smtClean="0"/>
              <a:t> alert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light</a:t>
            </a:r>
          </a:p>
          <a:p>
            <a:pPr lvl="1"/>
            <a:r>
              <a:rPr lang="en-US" dirty="0" smtClean="0"/>
              <a:t>bed shaker unplugged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Yellow</a:t>
            </a:r>
            <a:r>
              <a:rPr lang="en-US" dirty="0" smtClean="0"/>
              <a:t> light</a:t>
            </a:r>
          </a:p>
          <a:p>
            <a:pPr lvl="1"/>
            <a:r>
              <a:rPr lang="en-US" dirty="0" smtClean="0"/>
              <a:t>batteries low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 light</a:t>
            </a:r>
          </a:p>
          <a:p>
            <a:pPr lvl="1"/>
            <a:r>
              <a:rPr lang="en-US" dirty="0" smtClean="0"/>
              <a:t>Solid-on AC power</a:t>
            </a:r>
          </a:p>
          <a:p>
            <a:pPr lvl="1"/>
            <a:r>
              <a:rPr lang="en-US" dirty="0" smtClean="0"/>
              <a:t>Flashing-on battery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SafeAwake</a:t>
            </a:r>
            <a:r>
              <a:rPr lang="en-US" dirty="0" smtClean="0"/>
              <a:t>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resident how to test the </a:t>
            </a:r>
            <a:r>
              <a:rPr lang="en-US" dirty="0" err="1" smtClean="0"/>
              <a:t>SafeAwake</a:t>
            </a:r>
            <a:r>
              <a:rPr lang="en-US" dirty="0" smtClean="0"/>
              <a:t> alarm</a:t>
            </a:r>
          </a:p>
          <a:p>
            <a:r>
              <a:rPr lang="en-US" dirty="0" smtClean="0"/>
              <a:t>Instruct resident to test alarm monthly</a:t>
            </a:r>
          </a:p>
          <a:p>
            <a:pPr lvl="1"/>
            <a:r>
              <a:rPr lang="en-US" dirty="0" smtClean="0"/>
              <a:t>Alarm will alert </a:t>
            </a:r>
            <a:r>
              <a:rPr lang="en-US" b="1" dirty="0" smtClean="0">
                <a:solidFill>
                  <a:srgbClr val="FFC000"/>
                </a:solidFill>
              </a:rPr>
              <a:t>30 seconds </a:t>
            </a:r>
            <a:r>
              <a:rPr lang="en-US" dirty="0" smtClean="0"/>
              <a:t>when triangular button is pressed</a:t>
            </a:r>
          </a:p>
          <a:p>
            <a:pPr lvl="1"/>
            <a:r>
              <a:rPr lang="en-US" dirty="0" smtClean="0"/>
              <a:t>Alarm will alert </a:t>
            </a:r>
            <a:r>
              <a:rPr lang="en-US" b="1" dirty="0" smtClean="0">
                <a:solidFill>
                  <a:srgbClr val="FFC000"/>
                </a:solidFill>
              </a:rPr>
              <a:t>2 minutes </a:t>
            </a:r>
            <a:r>
              <a:rPr lang="en-US" dirty="0" smtClean="0"/>
              <a:t>when conventional smoke alarm is tested for full T-3 signal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Leave the instructions </a:t>
            </a:r>
            <a:r>
              <a:rPr lang="en-US" dirty="0" smtClean="0"/>
              <a:t>from the package with the resident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Residents are home</a:t>
            </a:r>
          </a:p>
          <a:p>
            <a:r>
              <a:rPr lang="en-US" dirty="0" smtClean="0"/>
              <a:t>Assistant/caregiver is present </a:t>
            </a:r>
          </a:p>
          <a:p>
            <a:r>
              <a:rPr lang="en-US" dirty="0" smtClean="0"/>
              <a:t>Translator is present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SafeAwake</a:t>
            </a:r>
            <a:r>
              <a:rPr lang="en-US" dirty="0" smtClean="0"/>
              <a:t>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every room where a person who is deaf or hard of hearing sleeps</a:t>
            </a:r>
          </a:p>
          <a:p>
            <a:pPr lvl="1"/>
            <a:r>
              <a:rPr lang="en-US" dirty="0" smtClean="0"/>
              <a:t>Also install a conventional smoke alarm in this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gets a </a:t>
            </a:r>
            <a:r>
              <a:rPr lang="en-US" dirty="0" err="1" smtClean="0"/>
              <a:t>Gentex</a:t>
            </a:r>
            <a:r>
              <a:rPr lang="en-US" dirty="0" smtClean="0"/>
              <a:t> alarm?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are deaf</a:t>
            </a:r>
          </a:p>
          <a:p>
            <a:r>
              <a:rPr lang="en-US" dirty="0" smtClean="0"/>
              <a:t>May be installed in </a:t>
            </a:r>
          </a:p>
          <a:p>
            <a:pPr>
              <a:buNone/>
            </a:pPr>
            <a:r>
              <a:rPr lang="en-US" dirty="0" smtClean="0"/>
              <a:t>	rental property</a:t>
            </a:r>
            <a:endParaRPr lang="en-US" dirty="0"/>
          </a:p>
        </p:txBody>
      </p:sp>
      <p:pic>
        <p:nvPicPr>
          <p:cNvPr id="4" name="Picture 3" descr="Gentex alarm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143" y="2590800"/>
            <a:ext cx="3819257" cy="3819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Gentex</a:t>
            </a:r>
            <a:r>
              <a:rPr lang="en-US" dirty="0" smtClean="0"/>
              <a:t> Alarm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Photo-electric</a:t>
            </a:r>
            <a:endParaRPr lang="en-US" dirty="0"/>
          </a:p>
          <a:p>
            <a:r>
              <a:rPr lang="en-US" dirty="0" smtClean="0"/>
              <a:t>Strobe light</a:t>
            </a:r>
          </a:p>
          <a:p>
            <a:r>
              <a:rPr lang="en-US" dirty="0" smtClean="0"/>
              <a:t>High frequency audible signal</a:t>
            </a:r>
          </a:p>
          <a:p>
            <a:r>
              <a:rPr lang="en-US" dirty="0" smtClean="0"/>
              <a:t>Battery back up</a:t>
            </a:r>
          </a:p>
          <a:p>
            <a:pPr lvl="1"/>
            <a:r>
              <a:rPr lang="en-US" dirty="0" smtClean="0"/>
              <a:t>Does not operate strobe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Gentex</a:t>
            </a:r>
            <a:r>
              <a:rPr lang="en-US" dirty="0" smtClean="0"/>
              <a:t> Alarm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Show residents how to test the smoke alarm</a:t>
            </a:r>
          </a:p>
          <a:p>
            <a:pPr lvl="1"/>
            <a:r>
              <a:rPr lang="en-US" dirty="0" smtClean="0"/>
              <a:t>Turn knob to TEST 1, wait 20 seconds for sound and flash</a:t>
            </a:r>
          </a:p>
          <a:p>
            <a:pPr lvl="1"/>
            <a:r>
              <a:rPr lang="en-US" dirty="0" smtClean="0"/>
              <a:t>Turn knob to NORMAL, wait 20 seconds for sound and flashing to stop</a:t>
            </a:r>
          </a:p>
          <a:p>
            <a:r>
              <a:rPr lang="en-US" dirty="0" smtClean="0"/>
              <a:t>Instruct residents to test smoke alarm monthly</a:t>
            </a:r>
          </a:p>
          <a:p>
            <a:r>
              <a:rPr lang="en-US" dirty="0" smtClean="0"/>
              <a:t>Instruct residents to clean smoke alarm monthly with vacuum cleaner soft brush attachment or duster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Leave the instructions </a:t>
            </a:r>
            <a:r>
              <a:rPr lang="en-US" dirty="0" smtClean="0"/>
              <a:t>from the package with the residents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Gentex</a:t>
            </a:r>
            <a:r>
              <a:rPr lang="en-US" dirty="0" smtClean="0"/>
              <a:t>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living room/common area near wall outlet that is not controlled by an on/off switch</a:t>
            </a:r>
          </a:p>
          <a:p>
            <a:r>
              <a:rPr lang="en-US" dirty="0" smtClean="0"/>
              <a:t>In any room frequently occupied by a person who is deaf</a:t>
            </a:r>
          </a:p>
          <a:p>
            <a:pPr lvl="1"/>
            <a:r>
              <a:rPr lang="en-US" dirty="0" smtClean="0"/>
              <a:t>Office</a:t>
            </a:r>
          </a:p>
          <a:p>
            <a:pPr lvl="1"/>
            <a:r>
              <a:rPr lang="en-US" dirty="0" smtClean="0"/>
              <a:t>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fire safety and escape planning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all educational handouts with the residents</a:t>
            </a:r>
          </a:p>
          <a:p>
            <a:endParaRPr lang="en-US" dirty="0" smtClean="0"/>
          </a:p>
          <a:p>
            <a:r>
              <a:rPr lang="en-US" dirty="0" smtClean="0"/>
              <a:t>A fire safety DVD will be provided to people who are deaf or hard of hearing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Installer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alarms according to the Mississippi Fire Marshal’s Office guidelines</a:t>
            </a:r>
          </a:p>
          <a:p>
            <a:r>
              <a:rPr lang="en-US" dirty="0" smtClean="0"/>
              <a:t>Complete a survey/waiver form for each home visited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Every week</a:t>
            </a:r>
            <a:r>
              <a:rPr lang="en-US" dirty="0" smtClean="0"/>
              <a:t>, mail or deliver all forms to your smoke alarm coordinator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organization must have a smoke alarm coordinator</a:t>
            </a:r>
          </a:p>
          <a:p>
            <a:r>
              <a:rPr lang="en-US" dirty="0" smtClean="0"/>
              <a:t>Must return forms showing installation before more alarms distributed</a:t>
            </a:r>
          </a:p>
          <a:p>
            <a:r>
              <a:rPr lang="en-US" dirty="0" smtClean="0"/>
              <a:t>Pick up alarms at distribution point</a:t>
            </a:r>
          </a:p>
          <a:p>
            <a:pPr lvl="1"/>
            <a:r>
              <a:rPr lang="en-US" dirty="0" smtClean="0"/>
              <a:t>Delivery may be possible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038600" cy="5980906"/>
          </a:xfrm>
        </p:spPr>
        <p:txBody>
          <a:bodyPr/>
          <a:lstStyle/>
          <a:p>
            <a:r>
              <a:rPr lang="en-US" dirty="0" smtClean="0"/>
              <a:t>Transfer form</a:t>
            </a:r>
            <a:endParaRPr lang="en-US" dirty="0"/>
          </a:p>
        </p:txBody>
      </p:sp>
      <p:pic>
        <p:nvPicPr>
          <p:cNvPr id="5" name="Picture 4" descr="Transfer for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329" y="457200"/>
            <a:ext cx="4510671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must be completed when receiving/distributing alarms</a:t>
            </a:r>
          </a:p>
          <a:p>
            <a:r>
              <a:rPr lang="en-US" dirty="0" smtClean="0"/>
              <a:t>Organization should track number of alarms distributed to each installer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with Residents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by formal name (Mr., Ms., Mrs., etc.)</a:t>
            </a:r>
          </a:p>
          <a:p>
            <a:r>
              <a:rPr lang="en-US" dirty="0" smtClean="0"/>
              <a:t>Identify yourself clearly</a:t>
            </a:r>
          </a:p>
          <a:p>
            <a:pPr lvl="1"/>
            <a:r>
              <a:rPr lang="en-US" dirty="0" smtClean="0"/>
              <a:t>Wear a name badge</a:t>
            </a:r>
          </a:p>
          <a:p>
            <a:pPr lvl="1"/>
            <a:r>
              <a:rPr lang="en-US" b="1" dirty="0" smtClean="0">
                <a:solidFill>
                  <a:srgbClr val="FFC000"/>
                </a:solidFill>
              </a:rPr>
              <a:t>OR</a:t>
            </a:r>
            <a:r>
              <a:rPr lang="en-US" dirty="0" smtClean="0"/>
              <a:t> wear organization clothing</a:t>
            </a:r>
          </a:p>
          <a:p>
            <a:pPr lvl="1"/>
            <a:r>
              <a:rPr lang="en-US" b="1" dirty="0" smtClean="0">
                <a:solidFill>
                  <a:srgbClr val="FFC000"/>
                </a:solidFill>
              </a:rPr>
              <a:t>OR</a:t>
            </a:r>
            <a:r>
              <a:rPr lang="en-US" dirty="0" smtClean="0"/>
              <a:t> go in a marked vehicle</a:t>
            </a:r>
          </a:p>
          <a:p>
            <a:r>
              <a:rPr lang="en-US" dirty="0" smtClean="0"/>
              <a:t>Be persuasive, but respect person’s right to say “no”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use forms provided by the State Fire Marshal’s Office-</a:t>
            </a:r>
            <a:r>
              <a:rPr lang="en-US" b="1" dirty="0" smtClean="0">
                <a:solidFill>
                  <a:srgbClr val="FFC000"/>
                </a:solidFill>
              </a:rPr>
              <a:t>no copies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NO</a:t>
            </a:r>
            <a:r>
              <a:rPr lang="en-US" dirty="0" smtClean="0"/>
              <a:t> pencils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NO</a:t>
            </a:r>
            <a:r>
              <a:rPr lang="en-US" dirty="0" smtClean="0"/>
              <a:t> red ink</a:t>
            </a:r>
          </a:p>
          <a:p>
            <a:r>
              <a:rPr lang="en-US" dirty="0" smtClean="0"/>
              <a:t>Write legibly</a:t>
            </a:r>
          </a:p>
          <a:p>
            <a:r>
              <a:rPr lang="en-US" dirty="0" smtClean="0"/>
              <a:t>Check spelling</a:t>
            </a:r>
          </a:p>
          <a:p>
            <a:r>
              <a:rPr lang="en-US" dirty="0" smtClean="0"/>
              <a:t>Do </a:t>
            </a:r>
            <a:r>
              <a:rPr lang="en-US" b="1" dirty="0" smtClean="0">
                <a:solidFill>
                  <a:srgbClr val="FFC000"/>
                </a:solidFill>
              </a:rPr>
              <a:t>NOT</a:t>
            </a:r>
            <a:r>
              <a:rPr lang="en-US" dirty="0" smtClean="0"/>
              <a:t> abbreviate organization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single line through the error, and write the correct information above, below, or to the side</a:t>
            </a:r>
          </a:p>
          <a:p>
            <a:r>
              <a:rPr lang="en-US" dirty="0" smtClean="0"/>
              <a:t>If you check the wrong box, circle the correct answer</a:t>
            </a:r>
          </a:p>
          <a:p>
            <a:r>
              <a:rPr lang="en-US" dirty="0" smtClean="0"/>
              <a:t>Incomplete forms will be returned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038600" cy="5980906"/>
          </a:xfrm>
        </p:spPr>
        <p:txBody>
          <a:bodyPr/>
          <a:lstStyle/>
          <a:p>
            <a:r>
              <a:rPr lang="en-US" sz="5400" dirty="0" smtClean="0"/>
              <a:t>Waiver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Complete 1 per	</a:t>
            </a:r>
            <a:r>
              <a:rPr lang="en-US" b="1" dirty="0" smtClean="0">
                <a:solidFill>
                  <a:srgbClr val="FFC000"/>
                </a:solidFill>
              </a:rPr>
              <a:t>HOUSE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041775" y="0"/>
          <a:ext cx="51022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Worksheet" r:id="rId4" imgW="6696075" imgH="9001125" progId="Excel.Sheet.12">
                  <p:embed/>
                </p:oleObj>
              </mc:Choice>
              <mc:Fallback>
                <p:oleObj name="Worksheet" r:id="rId4" imgW="6696075" imgH="9001125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0"/>
                        <a:ext cx="5102225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4041775" y="0"/>
          <a:ext cx="51022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5" name="Worksheet" r:id="rId4" imgW="6696075" imgH="9001125" progId="Excel.Sheet.12">
                  <p:embed/>
                </p:oleObj>
              </mc:Choice>
              <mc:Fallback>
                <p:oleObj name="Worksheet" r:id="rId4" imgW="6696075" imgH="9001125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0"/>
                        <a:ext cx="5102225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4419600" cy="598090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Name of organization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953000" y="609600"/>
            <a:ext cx="3276600" cy="5334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4041775" y="0"/>
          <a:ext cx="51022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9" name="Worksheet" r:id="rId4" imgW="6696075" imgH="9001125" progId="Excel.Sheet.12">
                  <p:embed/>
                </p:oleObj>
              </mc:Choice>
              <mc:Fallback>
                <p:oleObj name="Worksheet" r:id="rId4" imgW="6696075" imgH="9001125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0"/>
                        <a:ext cx="5102225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4419600" cy="5980906"/>
          </a:xfrm>
        </p:spPr>
        <p:txBody>
          <a:bodyPr/>
          <a:lstStyle/>
          <a:p>
            <a:r>
              <a:rPr lang="en-US" sz="5400" dirty="0" smtClean="0"/>
              <a:t>Name of community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19800" y="1066800"/>
            <a:ext cx="2895600" cy="5334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4041775" y="0"/>
          <a:ext cx="51022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3" name="Worksheet" r:id="rId4" imgW="6696075" imgH="9001125" progId="Excel.Sheet.12">
                  <p:embed/>
                </p:oleObj>
              </mc:Choice>
              <mc:Fallback>
                <p:oleObj name="Worksheet" r:id="rId4" imgW="6696075" imgH="9001125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0"/>
                        <a:ext cx="5102225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Physical address</a:t>
            </a:r>
          </a:p>
          <a:p>
            <a:pPr lvl="1"/>
            <a:r>
              <a:rPr lang="en-US" dirty="0" smtClean="0"/>
              <a:t>Same as on front of form</a:t>
            </a:r>
          </a:p>
        </p:txBody>
      </p:sp>
      <p:sp>
        <p:nvSpPr>
          <p:cNvPr id="7" name="Oval 6"/>
          <p:cNvSpPr/>
          <p:nvPr/>
        </p:nvSpPr>
        <p:spPr>
          <a:xfrm>
            <a:off x="4343400" y="1600200"/>
            <a:ext cx="4572000" cy="6858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4041775" y="0"/>
          <a:ext cx="51022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7" name="Worksheet" r:id="rId4" imgW="6696075" imgH="9001125" progId="Excel.Sheet.12">
                  <p:embed/>
                </p:oleObj>
              </mc:Choice>
              <mc:Fallback>
                <p:oleObj name="Worksheet" r:id="rId4" imgW="6696075" imgH="9001125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0"/>
                        <a:ext cx="5102225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PRINT</a:t>
            </a:r>
            <a:r>
              <a:rPr lang="en-US" dirty="0" smtClean="0"/>
              <a:t> name</a:t>
            </a:r>
          </a:p>
          <a:p>
            <a:pPr lvl="1"/>
            <a:r>
              <a:rPr lang="en-US" dirty="0" smtClean="0"/>
              <a:t>If resident’s writing is illegible, print name for them</a:t>
            </a:r>
          </a:p>
          <a:p>
            <a:r>
              <a:rPr lang="en-US" dirty="0" smtClean="0"/>
              <a:t>Have resident sign form</a:t>
            </a:r>
          </a:p>
          <a:p>
            <a:pPr lvl="1"/>
            <a:r>
              <a:rPr lang="en-US" b="1" dirty="0" smtClean="0">
                <a:solidFill>
                  <a:srgbClr val="FFC000"/>
                </a:solidFill>
              </a:rPr>
              <a:t>MUST</a:t>
            </a:r>
            <a:r>
              <a:rPr lang="en-US" dirty="0" smtClean="0"/>
              <a:t> be over 18</a:t>
            </a:r>
          </a:p>
          <a:p>
            <a:r>
              <a:rPr lang="en-US" dirty="0" smtClean="0"/>
              <a:t>Date of installation</a:t>
            </a:r>
          </a:p>
        </p:txBody>
      </p:sp>
      <p:sp>
        <p:nvSpPr>
          <p:cNvPr id="7" name="Oval 6"/>
          <p:cNvSpPr/>
          <p:nvPr/>
        </p:nvSpPr>
        <p:spPr>
          <a:xfrm>
            <a:off x="4114800" y="4648200"/>
            <a:ext cx="4876800" cy="6858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4041775" y="0"/>
          <a:ext cx="51022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" name="Worksheet" r:id="rId4" imgW="6696075" imgH="9001125" progId="Excel.Sheet.12">
                  <p:embed/>
                </p:oleObj>
              </mc:Choice>
              <mc:Fallback>
                <p:oleObj name="Worksheet" r:id="rId4" imgW="6696075" imgH="9001125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0"/>
                        <a:ext cx="5102225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If resident is unable to write, have them mark “X”</a:t>
            </a:r>
          </a:p>
          <a:p>
            <a:pPr lvl="1"/>
            <a:r>
              <a:rPr lang="en-US" dirty="0" smtClean="0"/>
              <a:t>Write “</a:t>
            </a:r>
            <a:r>
              <a:rPr lang="en-US" dirty="0" err="1" smtClean="0"/>
              <a:t>His/Her</a:t>
            </a:r>
            <a:r>
              <a:rPr lang="en-US" dirty="0" smtClean="0"/>
              <a:t> Mark” beside “X”</a:t>
            </a:r>
          </a:p>
          <a:p>
            <a:pPr lvl="1"/>
            <a:r>
              <a:rPr lang="en-US" dirty="0" smtClean="0"/>
              <a:t>Print name</a:t>
            </a:r>
          </a:p>
        </p:txBody>
      </p:sp>
      <p:sp>
        <p:nvSpPr>
          <p:cNvPr id="8" name="Oval 7"/>
          <p:cNvSpPr/>
          <p:nvPr/>
        </p:nvSpPr>
        <p:spPr>
          <a:xfrm>
            <a:off x="3962400" y="4495800"/>
            <a:ext cx="3429000" cy="7620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0" y="4724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His mark-John Smith      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4041775" y="0"/>
          <a:ext cx="51022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5" name="Worksheet" r:id="rId4" imgW="6696075" imgH="9001125" progId="Excel.Sheet.12">
                  <p:embed/>
                </p:oleObj>
              </mc:Choice>
              <mc:Fallback>
                <p:oleObj name="Worksheet" r:id="rId4" imgW="6696075" imgH="9001125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0"/>
                        <a:ext cx="5102225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PRINT</a:t>
            </a:r>
            <a:r>
              <a:rPr lang="en-US" dirty="0" smtClean="0"/>
              <a:t> name</a:t>
            </a:r>
          </a:p>
          <a:p>
            <a:pPr lvl="1"/>
            <a:r>
              <a:rPr lang="en-US" b="1" dirty="0" smtClean="0">
                <a:solidFill>
                  <a:srgbClr val="FFC000"/>
                </a:solidFill>
              </a:rPr>
              <a:t>CANNOT</a:t>
            </a:r>
            <a:r>
              <a:rPr lang="en-US" dirty="0" smtClean="0"/>
              <a:t> be same as resident</a:t>
            </a:r>
          </a:p>
          <a:p>
            <a:r>
              <a:rPr lang="en-US" dirty="0" smtClean="0"/>
              <a:t>Sign</a:t>
            </a:r>
          </a:p>
          <a:p>
            <a:r>
              <a:rPr lang="en-US" dirty="0" smtClean="0"/>
              <a:t>Date of installation</a:t>
            </a:r>
          </a:p>
        </p:txBody>
      </p:sp>
      <p:sp>
        <p:nvSpPr>
          <p:cNvPr id="7" name="Oval 6"/>
          <p:cNvSpPr/>
          <p:nvPr/>
        </p:nvSpPr>
        <p:spPr>
          <a:xfrm>
            <a:off x="4114800" y="5105400"/>
            <a:ext cx="5029200" cy="6858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038600" cy="5980906"/>
          </a:xfrm>
        </p:spPr>
        <p:txBody>
          <a:bodyPr/>
          <a:lstStyle/>
          <a:p>
            <a:r>
              <a:rPr lang="en-US" sz="5400" dirty="0" smtClean="0"/>
              <a:t>Survey*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Complete 1 per	</a:t>
            </a:r>
            <a:r>
              <a:rPr lang="en-US" b="1" dirty="0" smtClean="0">
                <a:solidFill>
                  <a:srgbClr val="FFC000"/>
                </a:solidFill>
              </a:rPr>
              <a:t>HOUSE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>*Some forms vary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Etiquette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Tips for installers who work with people with disabilities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3733800" cy="5980906"/>
          </a:xfrm>
        </p:spPr>
        <p:txBody>
          <a:bodyPr/>
          <a:lstStyle/>
          <a:p>
            <a:r>
              <a:rPr lang="en-US" sz="5400" dirty="0" smtClean="0"/>
              <a:t>Date of installation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038600" y="457200"/>
            <a:ext cx="2362200" cy="4572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/>
          <a:lstStyle/>
          <a:p>
            <a:r>
              <a:rPr lang="en-US" dirty="0" smtClean="0"/>
              <a:t>Person installing alarms</a:t>
            </a:r>
          </a:p>
          <a:p>
            <a:pPr lvl="1"/>
            <a:r>
              <a:rPr lang="en-US" b="1" dirty="0" smtClean="0">
                <a:solidFill>
                  <a:srgbClr val="FFC000"/>
                </a:solidFill>
              </a:rPr>
              <a:t>Same</a:t>
            </a:r>
            <a:r>
              <a:rPr lang="en-US" dirty="0" smtClean="0"/>
              <a:t> on all forms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NOT</a:t>
            </a:r>
            <a:r>
              <a:rPr lang="en-US" dirty="0" smtClean="0"/>
              <a:t> organization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38600" y="914400"/>
            <a:ext cx="2362200" cy="4572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3733800" cy="5980906"/>
          </a:xfrm>
        </p:spPr>
        <p:txBody>
          <a:bodyPr/>
          <a:lstStyle/>
          <a:p>
            <a:r>
              <a:rPr lang="en-US" sz="5400" dirty="0" smtClean="0"/>
              <a:t>Do </a:t>
            </a:r>
            <a:r>
              <a:rPr lang="en-US" sz="5400" b="1" dirty="0" smtClean="0">
                <a:solidFill>
                  <a:srgbClr val="FFC000"/>
                </a:solidFill>
              </a:rPr>
              <a:t>NOT</a:t>
            </a:r>
            <a:r>
              <a:rPr lang="en-US" sz="5400" dirty="0" smtClean="0"/>
              <a:t> leave blank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038600" y="1447800"/>
            <a:ext cx="2362200" cy="4572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/>
          <a:lstStyle/>
          <a:p>
            <a:r>
              <a:rPr lang="en-US" dirty="0" smtClean="0"/>
              <a:t>Include City, State, Zip Code</a:t>
            </a:r>
          </a:p>
          <a:p>
            <a:pPr lvl="1"/>
            <a:r>
              <a:rPr lang="en-US" dirty="0" smtClean="0"/>
              <a:t>Use correct zip code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NO</a:t>
            </a:r>
            <a:r>
              <a:rPr lang="en-US" dirty="0" smtClean="0"/>
              <a:t> P. O. Boxes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NO</a:t>
            </a:r>
            <a:r>
              <a:rPr lang="en-US" dirty="0" smtClean="0"/>
              <a:t> Route/Box addresses</a:t>
            </a:r>
          </a:p>
          <a:p>
            <a:r>
              <a:rPr lang="en-US" dirty="0" smtClean="0"/>
              <a:t>If more than one house at same address, write </a:t>
            </a:r>
            <a:r>
              <a:rPr lang="en-US" b="1" dirty="0" smtClean="0">
                <a:solidFill>
                  <a:srgbClr val="FFC000"/>
                </a:solidFill>
              </a:rPr>
              <a:t>Second House</a:t>
            </a:r>
            <a:r>
              <a:rPr lang="en-US" dirty="0" smtClean="0"/>
              <a:t> on form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38600" y="1905000"/>
            <a:ext cx="2362200" cy="4572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same as physical address, write </a:t>
            </a:r>
            <a:r>
              <a:rPr lang="en-US" b="1" dirty="0" smtClean="0">
                <a:solidFill>
                  <a:srgbClr val="FFC000"/>
                </a:solidFill>
              </a:rPr>
              <a:t>Same as above</a:t>
            </a:r>
          </a:p>
          <a:p>
            <a:r>
              <a:rPr lang="en-US" dirty="0" smtClean="0"/>
              <a:t>Include City, State, Zip Code</a:t>
            </a:r>
          </a:p>
          <a:p>
            <a:pPr lvl="1"/>
            <a:r>
              <a:rPr lang="en-US" dirty="0" smtClean="0"/>
              <a:t>Use correct zip code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NO</a:t>
            </a:r>
            <a:r>
              <a:rPr lang="en-US" dirty="0" smtClean="0"/>
              <a:t> Route/Box addresses</a:t>
            </a:r>
          </a:p>
          <a:p>
            <a:r>
              <a:rPr lang="en-US" dirty="0" smtClean="0"/>
              <a:t>If more than one house at same address, write </a:t>
            </a:r>
            <a:r>
              <a:rPr lang="en-US" b="1" dirty="0" smtClean="0">
                <a:solidFill>
                  <a:srgbClr val="FFC000"/>
                </a:solidFill>
              </a:rPr>
              <a:t>Second House</a:t>
            </a:r>
            <a:r>
              <a:rPr lang="en-US" dirty="0" smtClean="0"/>
              <a:t> on form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38600" y="2514600"/>
            <a:ext cx="2362200" cy="4572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/>
          <a:lstStyle/>
          <a:p>
            <a:r>
              <a:rPr lang="en-US" dirty="0" smtClean="0"/>
              <a:t>Only used for evaluation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NOT</a:t>
            </a:r>
            <a:r>
              <a:rPr lang="en-US" dirty="0" smtClean="0"/>
              <a:t> all residents will receive an email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38600" y="3048000"/>
            <a:ext cx="2362200" cy="4572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/>
          <a:lstStyle/>
          <a:p>
            <a:r>
              <a:rPr lang="en-US" dirty="0" smtClean="0"/>
              <a:t>Include area code</a:t>
            </a:r>
          </a:p>
          <a:p>
            <a:r>
              <a:rPr lang="en-US" dirty="0" smtClean="0"/>
              <a:t>Only used for evaluation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NOT</a:t>
            </a:r>
            <a:r>
              <a:rPr lang="en-US" dirty="0" smtClean="0"/>
              <a:t> all residents will receive a call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38600" y="3505200"/>
            <a:ext cx="2362200" cy="3048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3733800" cy="5980906"/>
          </a:xfrm>
        </p:spPr>
        <p:txBody>
          <a:bodyPr/>
          <a:lstStyle/>
          <a:p>
            <a:r>
              <a:rPr lang="en-US" sz="5400" dirty="0" smtClean="0"/>
              <a:t>County where home is located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038600" y="3810000"/>
            <a:ext cx="2362200" cy="3048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Do not leave blanks</a:t>
            </a:r>
          </a:p>
          <a:p>
            <a:pPr lvl="1"/>
            <a:r>
              <a:rPr lang="en-US" dirty="0" smtClean="0"/>
              <a:t>Use “0” or “N/A”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38600" y="4114800"/>
            <a:ext cx="2362200" cy="15240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Permanent residents</a:t>
            </a:r>
          </a:p>
          <a:p>
            <a:pPr lvl="1"/>
            <a:r>
              <a:rPr lang="en-US" b="1" dirty="0" smtClean="0">
                <a:solidFill>
                  <a:srgbClr val="FFC000"/>
                </a:solidFill>
              </a:rPr>
              <a:t>NOT</a:t>
            </a:r>
            <a:r>
              <a:rPr lang="en-US" dirty="0" smtClean="0"/>
              <a:t> people who frequently say overnight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62400" y="4038600"/>
            <a:ext cx="2362200" cy="3048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“people first” language</a:t>
            </a:r>
          </a:p>
          <a:p>
            <a:r>
              <a:rPr lang="en-US" dirty="0" smtClean="0"/>
              <a:t>Never say “handicapped” or “special”</a:t>
            </a:r>
          </a:p>
          <a:p>
            <a:r>
              <a:rPr lang="en-US" sz="3200" dirty="0" smtClean="0"/>
              <a:t>Never touch or distract a service animal without prior permission</a:t>
            </a:r>
          </a:p>
          <a:p>
            <a:r>
              <a:rPr lang="en-US" sz="3200" dirty="0" smtClean="0"/>
              <a:t>Avoid making assumptions</a:t>
            </a:r>
          </a:p>
          <a:p>
            <a:r>
              <a:rPr lang="en-US" sz="3200" dirty="0" smtClean="0"/>
              <a:t>Don’t be afraid to ask questions.</a:t>
            </a:r>
          </a:p>
          <a:p>
            <a:r>
              <a:rPr lang="en-US" sz="3200" dirty="0" smtClean="0"/>
              <a:t>Try to give people with disabilities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Over age </a:t>
            </a:r>
            <a:r>
              <a:rPr lang="en-US" b="1" dirty="0" smtClean="0">
                <a:solidFill>
                  <a:srgbClr val="FFC000"/>
                </a:solidFill>
              </a:rPr>
              <a:t>65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NOT</a:t>
            </a:r>
            <a:r>
              <a:rPr lang="en-US" dirty="0" smtClean="0"/>
              <a:t> the age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38600" y="4191000"/>
            <a:ext cx="2362200" cy="3048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14 </a:t>
            </a:r>
            <a:r>
              <a:rPr lang="en-US" dirty="0" smtClean="0"/>
              <a:t>years or younger</a:t>
            </a:r>
            <a:endParaRPr lang="en-US" b="1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NOT</a:t>
            </a:r>
            <a:r>
              <a:rPr lang="en-US" dirty="0" smtClean="0"/>
              <a:t> the age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62400" y="4343400"/>
            <a:ext cx="2362200" cy="3810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Disabilities that would make escape difficult or impossible</a:t>
            </a:r>
          </a:p>
          <a:p>
            <a:pPr lvl="1"/>
            <a:r>
              <a:rPr lang="en-US" dirty="0" smtClean="0"/>
              <a:t>Do </a:t>
            </a:r>
            <a:r>
              <a:rPr lang="en-US" b="1" dirty="0" smtClean="0">
                <a:solidFill>
                  <a:srgbClr val="FFC000"/>
                </a:solidFill>
              </a:rPr>
              <a:t>NOT</a:t>
            </a:r>
            <a:r>
              <a:rPr lang="en-US" dirty="0" smtClean="0"/>
              <a:t> include deaf or hard of hearing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62400" y="4648200"/>
            <a:ext cx="2362200" cy="3810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3733800" cy="5980906"/>
          </a:xfrm>
        </p:spPr>
        <p:txBody>
          <a:bodyPr/>
          <a:lstStyle/>
          <a:p>
            <a:r>
              <a:rPr lang="en-US" sz="5400" dirty="0" smtClean="0"/>
              <a:t>Number </a:t>
            </a:r>
            <a:br>
              <a:rPr lang="en-US" sz="5400" dirty="0" smtClean="0"/>
            </a:br>
            <a:r>
              <a:rPr lang="en-US" sz="5400" dirty="0" smtClean="0"/>
              <a:t>of people who are deaf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962400" y="4953000"/>
            <a:ext cx="2362200" cy="4572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3733800" cy="5980906"/>
          </a:xfrm>
        </p:spPr>
        <p:txBody>
          <a:bodyPr/>
          <a:lstStyle/>
          <a:p>
            <a:r>
              <a:rPr lang="en-US" sz="5400" dirty="0" smtClean="0"/>
              <a:t>Number </a:t>
            </a:r>
            <a:br>
              <a:rPr lang="en-US" sz="5400" dirty="0" smtClean="0"/>
            </a:br>
            <a:r>
              <a:rPr lang="en-US" sz="5400" dirty="0" smtClean="0"/>
              <a:t>of people who are hard of hearing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962400" y="5257800"/>
            <a:ext cx="2362200" cy="4572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3733800" cy="5980906"/>
          </a:xfrm>
        </p:spPr>
        <p:txBody>
          <a:bodyPr/>
          <a:lstStyle/>
          <a:p>
            <a:r>
              <a:rPr lang="en-US" sz="5400" dirty="0" smtClean="0"/>
              <a:t>Number </a:t>
            </a:r>
            <a:br>
              <a:rPr lang="en-US" sz="5400" dirty="0" smtClean="0"/>
            </a:br>
            <a:r>
              <a:rPr lang="en-US" sz="5400" dirty="0" smtClean="0"/>
              <a:t>of floors/ stories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962400" y="5638800"/>
            <a:ext cx="2362200" cy="4572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Number of smoke alarms BEFORE you installed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FFC000"/>
                </a:solidFill>
              </a:rPr>
              <a:t>If “NO”, skip questions 12-18</a:t>
            </a:r>
          </a:p>
        </p:txBody>
      </p:sp>
      <p:sp>
        <p:nvSpPr>
          <p:cNvPr id="6" name="Oval 5"/>
          <p:cNvSpPr/>
          <p:nvPr/>
        </p:nvSpPr>
        <p:spPr>
          <a:xfrm>
            <a:off x="3962400" y="6096000"/>
            <a:ext cx="2362200" cy="7620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If there is only 1 level and 1 existing smoke alarm, this should be “</a:t>
            </a:r>
            <a:r>
              <a:rPr lang="en-US" b="1" dirty="0" smtClean="0">
                <a:solidFill>
                  <a:srgbClr val="FFC000"/>
                </a:solidFill>
              </a:rPr>
              <a:t>YES</a:t>
            </a:r>
            <a:r>
              <a:rPr lang="en-US" dirty="0" smtClean="0"/>
              <a:t>”</a:t>
            </a:r>
          </a:p>
          <a:p>
            <a:pPr lvl="1"/>
            <a:r>
              <a:rPr lang="en-US" b="1" dirty="0" smtClean="0">
                <a:solidFill>
                  <a:srgbClr val="FFC000"/>
                </a:solidFill>
              </a:rPr>
              <a:t>If yes, skip #13</a:t>
            </a:r>
          </a:p>
        </p:txBody>
      </p:sp>
      <p:sp>
        <p:nvSpPr>
          <p:cNvPr id="6" name="Oval 5"/>
          <p:cNvSpPr/>
          <p:nvPr/>
        </p:nvSpPr>
        <p:spPr>
          <a:xfrm>
            <a:off x="6553200" y="457200"/>
            <a:ext cx="2362200" cy="5334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3733800" cy="5980906"/>
          </a:xfrm>
        </p:spPr>
        <p:txBody>
          <a:bodyPr/>
          <a:lstStyle/>
          <a:p>
            <a:r>
              <a:rPr lang="en-US" sz="5400" dirty="0" smtClean="0"/>
              <a:t>The lowest level of the home above ground is the first floor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629400" y="990600"/>
            <a:ext cx="2362200" cy="4572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3733800" cy="5980906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A sleeping area is a room or group of rooms where people sleep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1295400"/>
            <a:ext cx="2362200" cy="4572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Disregard the idea that you are saving people with disabilities</a:t>
            </a:r>
          </a:p>
          <a:p>
            <a:r>
              <a:rPr lang="en-US" dirty="0" smtClean="0"/>
              <a:t>A few simple guidelines</a:t>
            </a:r>
          </a:p>
          <a:p>
            <a:pPr lvl="1"/>
            <a:r>
              <a:rPr lang="en-US" sz="2400" dirty="0" smtClean="0"/>
              <a:t>Treat adults as adults</a:t>
            </a:r>
          </a:p>
          <a:p>
            <a:pPr lvl="1"/>
            <a:r>
              <a:rPr lang="en-US" sz="2400" dirty="0" smtClean="0"/>
              <a:t>Don’t be embarrassed if you use common expressions</a:t>
            </a:r>
          </a:p>
          <a:p>
            <a:pPr lvl="1"/>
            <a:r>
              <a:rPr lang="en-US" sz="2400" dirty="0" smtClean="0"/>
              <a:t>Make eye contact with the person who is deaf rather than the translator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3733800" cy="598090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Include rooms that are not “bed” rooms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1600200"/>
            <a:ext cx="2362200" cy="4572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3733800" cy="598090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Does not include the alarms you install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629400" y="1981200"/>
            <a:ext cx="2362200" cy="5334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b="1" dirty="0" smtClean="0">
                <a:solidFill>
                  <a:srgbClr val="FFC000"/>
                </a:solidFill>
              </a:rPr>
              <a:t>MUST</a:t>
            </a:r>
            <a:r>
              <a:rPr lang="en-US" dirty="0" smtClean="0"/>
              <a:t> test all existing alarms</a:t>
            </a:r>
          </a:p>
          <a:p>
            <a:pPr lvl="1"/>
            <a:r>
              <a:rPr lang="en-US" dirty="0" smtClean="0"/>
              <a:t>If you did not, explain why not</a:t>
            </a:r>
          </a:p>
        </p:txBody>
      </p:sp>
      <p:sp>
        <p:nvSpPr>
          <p:cNvPr id="6" name="Oval 5"/>
          <p:cNvSpPr/>
          <p:nvPr/>
        </p:nvSpPr>
        <p:spPr>
          <a:xfrm>
            <a:off x="6553200" y="2438400"/>
            <a:ext cx="2362200" cy="10668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3733800" cy="598090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CANNOT</a:t>
            </a:r>
            <a:r>
              <a:rPr lang="en-US" sz="5400" dirty="0" smtClean="0"/>
              <a:t> be more than #11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3505200"/>
            <a:ext cx="2362200" cy="5334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3733800" cy="5980906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Number of First Alert smoke alarms installed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3962400"/>
            <a:ext cx="2362200" cy="3810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9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3733800" cy="5980906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Number of Kidde smoke alarms installed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4419600"/>
            <a:ext cx="2362200" cy="3810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7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4191000" cy="5980906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Number of </a:t>
            </a:r>
            <a:r>
              <a:rPr lang="en-US" sz="4800" dirty="0" err="1" smtClean="0">
                <a:solidFill>
                  <a:schemeClr val="tx1"/>
                </a:solidFill>
              </a:rPr>
              <a:t>SafeAwake</a:t>
            </a:r>
            <a:r>
              <a:rPr lang="en-US" sz="4800" dirty="0" smtClean="0">
                <a:solidFill>
                  <a:schemeClr val="tx1"/>
                </a:solidFill>
              </a:rPr>
              <a:t> alarms installed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629400" y="4953000"/>
            <a:ext cx="2362200" cy="3048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4191000" cy="5980906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Number of </a:t>
            </a:r>
            <a:r>
              <a:rPr lang="en-US" sz="5400" dirty="0" err="1" smtClean="0">
                <a:solidFill>
                  <a:schemeClr val="tx1"/>
                </a:solidFill>
              </a:rPr>
              <a:t>Gentex</a:t>
            </a:r>
            <a:r>
              <a:rPr lang="en-US" sz="5400" dirty="0" smtClean="0">
                <a:solidFill>
                  <a:schemeClr val="tx1"/>
                </a:solidFill>
              </a:rPr>
              <a:t> alarms installed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629400" y="5334000"/>
            <a:ext cx="2362200" cy="3810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This is required!</a:t>
            </a:r>
          </a:p>
          <a:p>
            <a:pPr lvl="1"/>
            <a:r>
              <a:rPr lang="en-US" dirty="0" smtClean="0"/>
              <a:t>If no, note why you did not</a:t>
            </a:r>
          </a:p>
        </p:txBody>
      </p:sp>
      <p:sp>
        <p:nvSpPr>
          <p:cNvPr id="6" name="Oval 5"/>
          <p:cNvSpPr/>
          <p:nvPr/>
        </p:nvSpPr>
        <p:spPr>
          <a:xfrm>
            <a:off x="6629400" y="5791200"/>
            <a:ext cx="2362200" cy="4572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1"/>
            <a:ext cx="3429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This is required!</a:t>
            </a:r>
          </a:p>
          <a:p>
            <a:pPr lvl="1"/>
            <a:r>
              <a:rPr lang="en-US" dirty="0" smtClean="0"/>
              <a:t>If no, note why you did not</a:t>
            </a:r>
          </a:p>
        </p:txBody>
      </p:sp>
      <p:sp>
        <p:nvSpPr>
          <p:cNvPr id="6" name="Oval 5"/>
          <p:cNvSpPr/>
          <p:nvPr/>
        </p:nvSpPr>
        <p:spPr>
          <a:xfrm>
            <a:off x="6629400" y="6248400"/>
            <a:ext cx="2362200" cy="3048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gets conventional smoke alarms?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Owner-occupied homes</a:t>
            </a:r>
          </a:p>
          <a:p>
            <a:pPr lvl="1"/>
            <a:r>
              <a:rPr lang="en-US" dirty="0" smtClean="0"/>
              <a:t>No rental property</a:t>
            </a:r>
          </a:p>
          <a:p>
            <a:pPr lvl="1"/>
            <a:r>
              <a:rPr lang="en-US" dirty="0" smtClean="0"/>
              <a:t>No businesses</a:t>
            </a:r>
          </a:p>
          <a:p>
            <a:pPr lvl="1"/>
            <a:r>
              <a:rPr lang="en-US" dirty="0" smtClean="0"/>
              <a:t>No churches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3924300" y="0"/>
          <a:ext cx="521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Worksheet" r:id="rId4" imgW="6858000" imgH="9010650" progId="Excel.Sheet.12">
                  <p:embed/>
                </p:oleObj>
              </mc:Choice>
              <mc:Fallback>
                <p:oleObj name="Worksheet" r:id="rId4" imgW="6858000" imgH="9010650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0"/>
                        <a:ext cx="5219700" cy="685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4191000" cy="5980906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Number of people talked to about handouts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629400" y="6629400"/>
            <a:ext cx="2362200" cy="2286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FFC000"/>
                </a:solidFill>
              </a:rPr>
              <a:t>Questions?</a:t>
            </a:r>
            <a:endParaRPr lang="en-US" sz="9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gets conventional smoke alarms?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Owner-occupied homes</a:t>
            </a:r>
          </a:p>
          <a:p>
            <a:r>
              <a:rPr lang="en-US" dirty="0" smtClean="0"/>
              <a:t>Low income families</a:t>
            </a:r>
          </a:p>
          <a:p>
            <a:r>
              <a:rPr lang="en-US" dirty="0" smtClean="0"/>
              <a:t>Older adults</a:t>
            </a:r>
          </a:p>
          <a:p>
            <a:r>
              <a:rPr lang="en-US" dirty="0" smtClean="0"/>
              <a:t>Families with children under 14 years old</a:t>
            </a:r>
          </a:p>
          <a:p>
            <a:r>
              <a:rPr lang="en-US" dirty="0" smtClean="0"/>
              <a:t>People with disabilities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987</TotalTime>
  <Words>1483</Words>
  <Application>Microsoft Office PowerPoint</Application>
  <PresentationFormat>On-screen Show (4:3)</PresentationFormat>
  <Paragraphs>268</Paragraphs>
  <Slides>81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Verve</vt:lpstr>
      <vt:lpstr>Worksheet</vt:lpstr>
      <vt:lpstr>Mississippi State Fire Marshal’s Office</vt:lpstr>
      <vt:lpstr>Advertising</vt:lpstr>
      <vt:lpstr>Make a date</vt:lpstr>
      <vt:lpstr>Interacting with Residents </vt:lpstr>
      <vt:lpstr>Social Etiquette</vt:lpstr>
      <vt:lpstr>General Tips</vt:lpstr>
      <vt:lpstr>General Tips</vt:lpstr>
      <vt:lpstr>Who gets conventional smoke alarms?</vt:lpstr>
      <vt:lpstr>Who gets conventional smoke alarms?</vt:lpstr>
      <vt:lpstr>Recommendations</vt:lpstr>
      <vt:lpstr>Conventional Smoke Alarms</vt:lpstr>
      <vt:lpstr>Conventional Smoke Alarms</vt:lpstr>
      <vt:lpstr>Testing and Maintenance</vt:lpstr>
      <vt:lpstr>Conventional Smoke Alarm Installation</vt:lpstr>
      <vt:lpstr>Conventional Smoke Alarm Installation</vt:lpstr>
      <vt:lpstr>Conventional Smoke Alarm Installation</vt:lpstr>
      <vt:lpstr>Conventional Smoke Alarm Installation</vt:lpstr>
      <vt:lpstr>Conventional Smoke Alarm Installation</vt:lpstr>
      <vt:lpstr>Conventional Smoke Alarm Installation</vt:lpstr>
      <vt:lpstr>Conventional Smoke Alarm Installation</vt:lpstr>
      <vt:lpstr>Conventional Smoke Alarm Installation</vt:lpstr>
      <vt:lpstr>Conventional Smoke Alarm Installation</vt:lpstr>
      <vt:lpstr>AVOID putting smoke alarms in</vt:lpstr>
      <vt:lpstr>AVOID putting smoke alarms </vt:lpstr>
      <vt:lpstr>Mobile Homes</vt:lpstr>
      <vt:lpstr>Who gets a SafeAwake alert device?</vt:lpstr>
      <vt:lpstr>SafeAwake alert device</vt:lpstr>
      <vt:lpstr>SafeAwake alert device</vt:lpstr>
      <vt:lpstr>SafeAwake Testing</vt:lpstr>
      <vt:lpstr>SafeAwake Installation</vt:lpstr>
      <vt:lpstr>Who gets a Gentex alarm?</vt:lpstr>
      <vt:lpstr>Gentex Alarm</vt:lpstr>
      <vt:lpstr>Gentex Alarm Testing</vt:lpstr>
      <vt:lpstr>Gentex Installation</vt:lpstr>
      <vt:lpstr>Provide fire safety and escape planning information</vt:lpstr>
      <vt:lpstr>Installer Responsibilities</vt:lpstr>
      <vt:lpstr>Distribution</vt:lpstr>
      <vt:lpstr>Transfer form</vt:lpstr>
      <vt:lpstr>Transfer</vt:lpstr>
      <vt:lpstr>Forms</vt:lpstr>
      <vt:lpstr>Corrections</vt:lpstr>
      <vt:lpstr>Waiver  Complete 1 per HOUSE</vt:lpstr>
      <vt:lpstr>Name of organization</vt:lpstr>
      <vt:lpstr>Name of community</vt:lpstr>
      <vt:lpstr>PowerPoint Presentation</vt:lpstr>
      <vt:lpstr>PowerPoint Presentation</vt:lpstr>
      <vt:lpstr>PowerPoint Presentation</vt:lpstr>
      <vt:lpstr>PowerPoint Presentation</vt:lpstr>
      <vt:lpstr>Survey*  Complete 1 per HOUSE  *Some forms vary </vt:lpstr>
      <vt:lpstr>Date of installation</vt:lpstr>
      <vt:lpstr>PowerPoint Presentation</vt:lpstr>
      <vt:lpstr>Do NOT leave blank</vt:lpstr>
      <vt:lpstr>PowerPoint Presentation</vt:lpstr>
      <vt:lpstr>PowerPoint Presentation</vt:lpstr>
      <vt:lpstr>PowerPoint Presentation</vt:lpstr>
      <vt:lpstr>PowerPoint Presentation</vt:lpstr>
      <vt:lpstr>County where home is located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  of people who are deaf</vt:lpstr>
      <vt:lpstr>Number  of people who are hard of hearing</vt:lpstr>
      <vt:lpstr>Number  of floors/ stories</vt:lpstr>
      <vt:lpstr>PowerPoint Presentation</vt:lpstr>
      <vt:lpstr>PowerPoint Presentation</vt:lpstr>
      <vt:lpstr>The lowest level of the home above ground is the first floor</vt:lpstr>
      <vt:lpstr>A sleeping area is a room or group of rooms where people sleep</vt:lpstr>
      <vt:lpstr>Include rooms that are not “bed” rooms</vt:lpstr>
      <vt:lpstr>Does not include the alarms you install</vt:lpstr>
      <vt:lpstr>PowerPoint Presentation</vt:lpstr>
      <vt:lpstr>CANNOT be more than #11</vt:lpstr>
      <vt:lpstr>Number of First Alert smoke alarms installed</vt:lpstr>
      <vt:lpstr>Number of Kidde smoke alarms installed</vt:lpstr>
      <vt:lpstr>Number of SafeAwake alarms installed</vt:lpstr>
      <vt:lpstr>Number of Gentex alarms installed</vt:lpstr>
      <vt:lpstr>PowerPoint Presentation</vt:lpstr>
      <vt:lpstr>PowerPoint Presentation</vt:lpstr>
      <vt:lpstr>Number of people talked to about handouts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tammy</dc:creator>
  <cp:lastModifiedBy>Peg Carson</cp:lastModifiedBy>
  <cp:revision>82</cp:revision>
  <dcterms:created xsi:type="dcterms:W3CDTF">2011-08-30T20:22:43Z</dcterms:created>
  <dcterms:modified xsi:type="dcterms:W3CDTF">2014-03-23T20:47:24Z</dcterms:modified>
</cp:coreProperties>
</file>